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7" r:id="rId2"/>
  </p:sldMasterIdLst>
  <p:notesMasterIdLst>
    <p:notesMasterId r:id="rId18"/>
  </p:notesMasterIdLst>
  <p:handoutMasterIdLst>
    <p:handoutMasterId r:id="rId19"/>
  </p:handoutMasterIdLst>
  <p:sldIdLst>
    <p:sldId id="317" r:id="rId3"/>
    <p:sldId id="287" r:id="rId4"/>
    <p:sldId id="289" r:id="rId5"/>
    <p:sldId id="291" r:id="rId6"/>
    <p:sldId id="293" r:id="rId7"/>
    <p:sldId id="295" r:id="rId8"/>
    <p:sldId id="298" r:id="rId9"/>
    <p:sldId id="300" r:id="rId10"/>
    <p:sldId id="302" r:id="rId11"/>
    <p:sldId id="304" r:id="rId12"/>
    <p:sldId id="306" r:id="rId13"/>
    <p:sldId id="309" r:id="rId14"/>
    <p:sldId id="311" r:id="rId15"/>
    <p:sldId id="313" r:id="rId16"/>
    <p:sldId id="31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721" autoAdjust="0"/>
  </p:normalViewPr>
  <p:slideViewPr>
    <p:cSldViewPr snapToGrid="0" showGuides="1">
      <p:cViewPr>
        <p:scale>
          <a:sx n="51" d="100"/>
          <a:sy n="51" d="100"/>
        </p:scale>
        <p:origin x="-306" y="-4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1" d="100"/>
        <a:sy n="71" d="100"/>
      </p:scale>
      <p:origin x="0" y="0"/>
    </p:cViewPr>
  </p:sorterViewPr>
  <p:notesViewPr>
    <p:cSldViewPr snapToGrid="0" showGuides="1">
      <p:cViewPr varScale="1">
        <p:scale>
          <a:sx n="65" d="100"/>
          <a:sy n="65" d="100"/>
        </p:scale>
        <p:origin x="184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7117E-D58A-422A-A81B-362E9F2EA265}" type="datetimeFigureOut">
              <a:rPr lang="en-US" smtClean="0"/>
              <a:t>10/28/2014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38575-B761-4121-A7E4-457BB62656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964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52672-2D72-42C2-B0B5-4CADDCB794C9}" type="datetimeFigureOut">
              <a:rPr lang="en-US" smtClean="0"/>
              <a:t>10/28/2014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BA502-DDEA-4552-B72A-9C62FF6620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134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10/28/2014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663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10/28/2014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896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10/28/2014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873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0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75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66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10/28/2014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058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10/28/2014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694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10/28/2014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68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10/28/2014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281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10/28/2014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112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10/28/2014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637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10/28/2014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875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10/28/2014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988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1A184-F35B-4AFC-AC27-402630BF31EA}" type="datetimeFigureOut">
              <a:rPr lang="en-US" smtClean="0"/>
              <a:t>10/28/2014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347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92" r:id="rId12"/>
    <p:sldLayoutId id="2147483695" r:id="rId13"/>
    <p:sldLayoutId id="2147483698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26832"/>
            <a:ext cx="9623490" cy="440787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COPY ALL THE QUESTIONS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&amp; ANSWERS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There are only 15 slides. 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Instead of providing questions and answers, I have just provided the main points to copy. 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You will get 30 points for </a:t>
            </a:r>
            <a:r>
              <a:rPr lang="en-US" b="1" smtClean="0">
                <a:solidFill>
                  <a:schemeClr val="accent1">
                    <a:lumMod val="75000"/>
                  </a:schemeClr>
                </a:solidFill>
              </a:rPr>
              <a:t>copying these.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7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12346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771340" y="234463"/>
            <a:ext cx="6177273" cy="2790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If the plant had 5000 units of energy, how much is left by the time it gets to the owl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3047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8613" y="0"/>
            <a:ext cx="4243387" cy="557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12582" y="3016365"/>
            <a:ext cx="643603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3600" b="1" u="sng" dirty="0">
                <a:solidFill>
                  <a:srgbClr val="FF0000"/>
                </a:solidFill>
              </a:rPr>
              <a:t>Plant</a:t>
            </a:r>
            <a:r>
              <a:rPr lang="en-US" sz="3600" b="1" u="sng" dirty="0">
                <a:solidFill>
                  <a:srgbClr val="FF0000"/>
                </a:solidFill>
                <a:sym typeface="Wingdings" panose="05000000000000000000" pitchFamily="2" charset="2"/>
              </a:rPr>
              <a:t>mousesnake</a:t>
            </a:r>
            <a:r>
              <a:rPr lang="en-US" sz="3600" b="1" u="sng" dirty="0" smtClean="0">
                <a:solidFill>
                  <a:srgbClr val="FF0000"/>
                </a:solidFill>
                <a:sym typeface="Wingdings" panose="05000000000000000000" pitchFamily="2" charset="2"/>
              </a:rPr>
              <a:t>owl</a:t>
            </a:r>
            <a:endParaRPr lang="en-US" sz="3600" b="1" u="sng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0">
              <a:lnSpc>
                <a:spcPct val="150000"/>
              </a:lnSpc>
            </a:pPr>
            <a:r>
              <a:rPr lang="en-US" sz="3600" b="1" u="sng" dirty="0" smtClean="0">
                <a:solidFill>
                  <a:srgbClr val="FF0000"/>
                </a:solidFill>
                <a:sym typeface="Wingdings" panose="05000000000000000000" pitchFamily="2" charset="2"/>
              </a:rPr>
              <a:t>5000500505 units to owl</a:t>
            </a:r>
          </a:p>
          <a:p>
            <a:pPr lvl="0">
              <a:lnSpc>
                <a:spcPct val="150000"/>
              </a:lnSpc>
            </a:pPr>
            <a:r>
              <a:rPr lang="en-US" sz="3600" b="1" u="sng" dirty="0" smtClean="0">
                <a:solidFill>
                  <a:srgbClr val="FF0000"/>
                </a:solidFill>
                <a:sym typeface="Wingdings" panose="05000000000000000000" pitchFamily="2" charset="2"/>
              </a:rPr>
              <a:t>4995 have been used up</a:t>
            </a:r>
            <a:endParaRPr lang="en-US" sz="36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2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44062"/>
            <a:ext cx="9670383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How would you differentiate between primary and secondary succession?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sz="2800" b="1" u="sng" dirty="0" smtClean="0">
                <a:solidFill>
                  <a:srgbClr val="FF0000"/>
                </a:solidFill>
              </a:rPr>
              <a:t>Primary is </a:t>
            </a:r>
            <a:r>
              <a:rPr lang="en-US" sz="2800" b="1" u="sng" dirty="0">
                <a:solidFill>
                  <a:srgbClr val="FF0000"/>
                </a:solidFill>
              </a:rPr>
              <a:t>caused </a:t>
            </a:r>
            <a:r>
              <a:rPr lang="en-US" sz="2800" b="1" u="sng" dirty="0" smtClean="0">
                <a:solidFill>
                  <a:srgbClr val="FF0000"/>
                </a:solidFill>
              </a:rPr>
              <a:t>when something happens to remove soil and an existing system and soil must be replaced</a:t>
            </a:r>
            <a:endParaRPr lang="en-US" sz="2800" b="1" u="sng" dirty="0">
              <a:solidFill>
                <a:srgbClr val="FF0000"/>
              </a:solidFill>
            </a:endParaRP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sz="2800" b="1" u="sng" dirty="0" smtClean="0">
                <a:solidFill>
                  <a:srgbClr val="FF0000"/>
                </a:solidFill>
              </a:rPr>
              <a:t>Secondary </a:t>
            </a:r>
            <a:r>
              <a:rPr lang="en-US" sz="2800" b="1" u="sng" dirty="0">
                <a:solidFill>
                  <a:srgbClr val="FF0000"/>
                </a:solidFill>
              </a:rPr>
              <a:t>is </a:t>
            </a:r>
            <a:r>
              <a:rPr lang="en-US" sz="2800" b="1" u="sng" dirty="0" smtClean="0">
                <a:solidFill>
                  <a:srgbClr val="FF0000"/>
                </a:solidFill>
              </a:rPr>
              <a:t>caused by </a:t>
            </a:r>
            <a:r>
              <a:rPr lang="en-US" sz="2800" b="1" u="sng" dirty="0">
                <a:solidFill>
                  <a:srgbClr val="FF0000"/>
                </a:solidFill>
              </a:rPr>
              <a:t>fires, natural disasters or human interference where one community is replaced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416000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97168"/>
            <a:ext cx="9576599" cy="495048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of the following are correct?  </a:t>
            </a:r>
            <a:r>
              <a:rPr lang="en-US" sz="3600" b="1" u="sng" dirty="0" smtClean="0">
                <a:solidFill>
                  <a:srgbClr val="FF0000"/>
                </a:solidFill>
              </a:rPr>
              <a:t>ALL OF THEM</a:t>
            </a:r>
            <a:endParaRPr lang="en-US" sz="3600" b="1" u="sng" dirty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Tolerance- ability to withstand changes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Limits of tolerance are determined by population size, reproductive success and distribution of species.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Limiting factors in deep water include lack of both oxygen and sunlight –RESTRICTS LIFE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338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92369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1" y="492367"/>
            <a:ext cx="9389029" cy="480646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A microscopic </a:t>
            </a:r>
            <a:r>
              <a:rPr lang="en-US" b="1" u="sng" dirty="0">
                <a:solidFill>
                  <a:srgbClr val="FF0000"/>
                </a:solidFill>
              </a:rPr>
              <a:t>organisms that are the base of an aquatic food chain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Plankton-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Photic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Biome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70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140239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29248" y="676153"/>
            <a:ext cx="9459367" cy="476335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large group of ecosystems wit the same type of climax communit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y is a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Biosphere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Biome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3384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01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50277"/>
            <a:ext cx="9787613" cy="45720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are the limiting factors?(If 2, most important 1</a:t>
            </a:r>
            <a:r>
              <a:rPr lang="en-US" b="1" baseline="30000" dirty="0" smtClean="0">
                <a:solidFill>
                  <a:schemeClr val="accent1">
                    <a:lumMod val="75000"/>
                  </a:schemeClr>
                </a:solidFill>
              </a:rPr>
              <a:t>st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Tundra- temperature and light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Desert- precipitation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Both Tropical Rain Forest &amp; tundra have poor soil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Deep ocean</a:t>
            </a:r>
            <a:r>
              <a:rPr lang="en-US" b="1" u="sng" dirty="0">
                <a:solidFill>
                  <a:srgbClr val="FF0000"/>
                </a:solidFill>
              </a:rPr>
              <a:t>-</a:t>
            </a:r>
            <a:r>
              <a:rPr lang="en-US" b="1" u="sng" dirty="0" smtClean="0">
                <a:solidFill>
                  <a:srgbClr val="FF0000"/>
                </a:solidFill>
              </a:rPr>
              <a:t> light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>
              <a:buAutoNum type="alphaLcPeriod"/>
            </a:pP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22655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73723"/>
            <a:ext cx="8885530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What is the difference in what you observe in a climax community and where a pioneer species is found?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u="sng" dirty="0" smtClean="0">
                <a:solidFill>
                  <a:srgbClr val="FF0000"/>
                </a:solidFill>
              </a:rPr>
              <a:t>A Climax community  has complex food webs and little or new succession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sz="2800" b="1" u="sng" dirty="0">
                <a:solidFill>
                  <a:srgbClr val="FF0000"/>
                </a:solidFill>
              </a:rPr>
              <a:t> The first organisms into an area are </a:t>
            </a:r>
            <a:r>
              <a:rPr lang="en-US" sz="2800" b="1" u="sng" dirty="0" smtClean="0">
                <a:solidFill>
                  <a:srgbClr val="FF0000"/>
                </a:solidFill>
              </a:rPr>
              <a:t>called </a:t>
            </a:r>
            <a:r>
              <a:rPr lang="en-US" sz="2800" b="1" u="sng" dirty="0" smtClean="0">
                <a:solidFill>
                  <a:srgbClr val="FF0000"/>
                </a:solidFill>
              </a:rPr>
              <a:t>Pioneer organisms and ther</a:t>
            </a:r>
            <a:r>
              <a:rPr lang="en-US" sz="2800" b="1" u="sng" dirty="0" smtClean="0">
                <a:solidFill>
                  <a:srgbClr val="FF0000"/>
                </a:solidFill>
              </a:rPr>
              <a:t>e will be little or no soil.</a:t>
            </a:r>
            <a:endParaRPr lang="en-US" sz="2800" b="1" u="sng" dirty="0" smtClean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6493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17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20615"/>
            <a:ext cx="9529706" cy="450166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are 2 abiotic factors that affect the tolerance range in the picture?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Sand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Temperature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Light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trees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69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7494" y="3046445"/>
            <a:ext cx="43815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67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679938"/>
            <a:ext cx="9764168" cy="46657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This is a picture of a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Population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Community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biome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Because there are several living things in one place, affecting each other )space colony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6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648" y="299455"/>
            <a:ext cx="6027733" cy="4309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06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562708"/>
            <a:ext cx="9717275" cy="468923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body of water near the coast that has brackish water and is partly surrounded by land is  a/an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Intertidal zone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Estuary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Aphotic zone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3723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8350" y="4912762"/>
            <a:ext cx="253365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134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4"/>
            <a:ext cx="9802926" cy="493230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Matched: 1-1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rabicPeriod"/>
            </a:pPr>
            <a:r>
              <a:rPr lang="en-US" b="1" u="sng" dirty="0" smtClean="0">
                <a:solidFill>
                  <a:srgbClr val="FF0000"/>
                </a:solidFill>
              </a:rPr>
              <a:t>Taiga- Coniferous forest-has acidic soil from needles 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rabicPeriod"/>
            </a:pPr>
            <a:r>
              <a:rPr lang="en-US" b="1" u="sng" dirty="0" smtClean="0">
                <a:solidFill>
                  <a:srgbClr val="FF0000"/>
                </a:solidFill>
              </a:rPr>
              <a:t>Tundra-</a:t>
            </a:r>
            <a:r>
              <a:rPr lang="en-US" b="1" u="sng" dirty="0" smtClean="0">
                <a:solidFill>
                  <a:srgbClr val="FF0000"/>
                </a:solidFill>
              </a:rPr>
              <a:t>Lacks water but is very cold (permafrost)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rabicPeriod"/>
            </a:pPr>
            <a:r>
              <a:rPr lang="en-US" b="1" u="sng" dirty="0">
                <a:solidFill>
                  <a:srgbClr val="FF0000"/>
                </a:solidFill>
              </a:rPr>
              <a:t>Intertidal </a:t>
            </a:r>
            <a:r>
              <a:rPr lang="en-US" b="1" u="sng" dirty="0" smtClean="0">
                <a:solidFill>
                  <a:srgbClr val="FF0000"/>
                </a:solidFill>
              </a:rPr>
              <a:t>zone- </a:t>
            </a:r>
            <a:r>
              <a:rPr lang="en-US" b="1" u="sng" dirty="0" smtClean="0">
                <a:solidFill>
                  <a:srgbClr val="FF0000"/>
                </a:solidFill>
              </a:rPr>
              <a:t>Warm, shallow, shoreline with tides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rabicPeriod"/>
            </a:pPr>
            <a:r>
              <a:rPr lang="en-US" b="1" u="sng" dirty="0">
                <a:solidFill>
                  <a:srgbClr val="FF0000"/>
                </a:solidFill>
              </a:rPr>
              <a:t>Tropical Rain </a:t>
            </a:r>
            <a:r>
              <a:rPr lang="en-US" b="1" u="sng" dirty="0" smtClean="0">
                <a:solidFill>
                  <a:srgbClr val="FF0000"/>
                </a:solidFill>
              </a:rPr>
              <a:t>Forest- Decomposition occurs too quickly for soil to form- poor soil</a:t>
            </a:r>
            <a:endParaRPr lang="en-US" b="1" u="sng" dirty="0" smtClean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rabi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262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63202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61292"/>
            <a:ext cx="3778754" cy="403273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List a 4 part food chain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Grass, grasshopper, lizard, hawk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Or 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Grass, mouse, snake, hawk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9938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432" y="368178"/>
            <a:ext cx="6571568" cy="4696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337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4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6898" y="3771900"/>
            <a:ext cx="2741383" cy="1960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359877" y="283299"/>
            <a:ext cx="4873849" cy="5196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/>
              <a:t>Identify the following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 smtClean="0"/>
              <a:t>Producers - </a:t>
            </a:r>
            <a:r>
              <a:rPr lang="en-US" sz="2800" b="1" dirty="0" smtClean="0">
                <a:solidFill>
                  <a:srgbClr val="FF0000"/>
                </a:solidFill>
              </a:rPr>
              <a:t>grass</a:t>
            </a:r>
            <a:endParaRPr lang="en-US" sz="2800" b="1" dirty="0">
              <a:solidFill>
                <a:srgbClr val="FF000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 smtClean="0"/>
              <a:t>Consumers- </a:t>
            </a:r>
            <a:r>
              <a:rPr lang="en-US" sz="2800" b="1" dirty="0" smtClean="0">
                <a:solidFill>
                  <a:srgbClr val="FF0000"/>
                </a:solidFill>
              </a:rPr>
              <a:t>all but grass</a:t>
            </a:r>
            <a:endParaRPr lang="en-US" sz="2800" b="1" dirty="0">
              <a:solidFill>
                <a:srgbClr val="FF000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/>
              <a:t>Primary </a:t>
            </a:r>
            <a:r>
              <a:rPr lang="en-US" sz="2800" b="1" dirty="0" smtClean="0"/>
              <a:t>heterotrophs- </a:t>
            </a:r>
            <a:r>
              <a:rPr lang="en-US" sz="2800" b="1" dirty="0" smtClean="0">
                <a:solidFill>
                  <a:srgbClr val="FF0000"/>
                </a:solidFill>
              </a:rPr>
              <a:t>grasshopper, mouse, rabbit</a:t>
            </a:r>
            <a:endParaRPr lang="en-US" sz="2800" b="1" dirty="0">
              <a:solidFill>
                <a:srgbClr val="FF000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/>
              <a:t>Secondary </a:t>
            </a:r>
            <a:r>
              <a:rPr lang="en-US" sz="2800" b="1" dirty="0" smtClean="0"/>
              <a:t>heterotroph= </a:t>
            </a:r>
            <a:r>
              <a:rPr lang="en-US" sz="2800" b="1" dirty="0" smtClean="0">
                <a:solidFill>
                  <a:srgbClr val="FF0000"/>
                </a:solidFill>
              </a:rPr>
              <a:t>lizard, hawk, snake</a:t>
            </a:r>
            <a:endParaRPr lang="en-US" sz="2800" b="1" dirty="0">
              <a:solidFill>
                <a:srgbClr val="FF000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/>
              <a:t>Tertiary </a:t>
            </a:r>
            <a:r>
              <a:rPr lang="en-US" sz="2800" b="1" dirty="0" smtClean="0"/>
              <a:t>heterotrophs- </a:t>
            </a:r>
            <a:r>
              <a:rPr lang="en-US" sz="2800" b="1" dirty="0" smtClean="0">
                <a:solidFill>
                  <a:srgbClr val="FF0000"/>
                </a:solidFill>
              </a:rPr>
              <a:t>hawk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0251" y="0"/>
            <a:ext cx="405765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27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00554" y="2682875"/>
            <a:ext cx="10691446" cy="256906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Identify the following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Primary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heterotrophs- </a:t>
            </a:r>
            <a:r>
              <a:rPr lang="en-US" b="1" u="sng" dirty="0" smtClean="0">
                <a:solidFill>
                  <a:srgbClr val="FF0000"/>
                </a:solidFill>
              </a:rPr>
              <a:t>rabbit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Secondary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heterotroph- </a:t>
            </a:r>
            <a:r>
              <a:rPr lang="en-US" b="1" u="sng" dirty="0" smtClean="0">
                <a:solidFill>
                  <a:srgbClr val="FF0000"/>
                </a:solidFill>
              </a:rPr>
              <a:t>lynx (cat)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Tertiary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heterotrophs- </a:t>
            </a:r>
            <a:r>
              <a:rPr lang="en-US" b="1" u="sng" dirty="0" smtClean="0">
                <a:solidFill>
                  <a:srgbClr val="FF0000"/>
                </a:solidFill>
              </a:rPr>
              <a:t>None- mushrooms are decomposers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0277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384" y="1"/>
            <a:ext cx="6490616" cy="2197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1031"/>
            <a:ext cx="5715000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114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63151B4-AA19-4907-9168-9B66268D5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507</Words>
  <Application>Microsoft Office PowerPoint</Application>
  <PresentationFormat>Custom</PresentationFormat>
  <Paragraphs>95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Category 3</vt:lpstr>
      <vt:lpstr>Category 1</vt:lpstr>
      <vt:lpstr>Category 1</vt:lpstr>
      <vt:lpstr>Category 1</vt:lpstr>
      <vt:lpstr>Category 1</vt:lpstr>
      <vt:lpstr>Category 1</vt:lpstr>
      <vt:lpstr>Category 2</vt:lpstr>
      <vt:lpstr>Category 2</vt:lpstr>
      <vt:lpstr>Category 2</vt:lpstr>
      <vt:lpstr>Category 2</vt:lpstr>
      <vt:lpstr>Category 2</vt:lpstr>
      <vt:lpstr>Category 3</vt:lpstr>
      <vt:lpstr>Category 3</vt:lpstr>
      <vt:lpstr>Category 3</vt:lpstr>
      <vt:lpstr>Category 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2013-12-02T01:28:01Z</dcterms:created>
  <dcterms:modified xsi:type="dcterms:W3CDTF">2014-10-29T04:00:38Z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TC040012069991</vt:lpwstr>
  </property>
</Properties>
</file>